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7023100" cy="93091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na" initials="K" lastIdx="1" clrIdx="0">
    <p:extLst>
      <p:ext uri="{19B8F6BF-5375-455C-9EA6-DF929625EA0E}">
        <p15:presenceInfo xmlns:p15="http://schemas.microsoft.com/office/powerpoint/2012/main" userId="Kar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110" d="100"/>
          <a:sy n="110" d="100"/>
        </p:scale>
        <p:origin x="156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23B31A6E-0154-40B9-BF1D-47244C0F2B8E}"/>
              </a:ext>
            </a:extLst>
          </p:cNvPr>
          <p:cNvSpPr/>
          <p:nvPr/>
        </p:nvSpPr>
        <p:spPr>
          <a:xfrm>
            <a:off x="444139" y="-148047"/>
            <a:ext cx="8421188" cy="6460753"/>
          </a:xfrm>
          <a:prstGeom prst="rect">
            <a:avLst/>
          </a:prstGeom>
          <a:ln w="28575"/>
        </p:spPr>
      </p:sp>
      <p:grpSp>
        <p:nvGrpSpPr>
          <p:cNvPr id="41" name="Grupo 40">
            <a:extLst>
              <a:ext uri="{FF2B5EF4-FFF2-40B4-BE49-F238E27FC236}">
                <a16:creationId xmlns:a16="http://schemas.microsoft.com/office/drawing/2014/main" id="{A94EFD9C-F7CD-414F-BB13-C042535C4413}"/>
              </a:ext>
            </a:extLst>
          </p:cNvPr>
          <p:cNvGrpSpPr/>
          <p:nvPr/>
        </p:nvGrpSpPr>
        <p:grpSpPr>
          <a:xfrm>
            <a:off x="492599" y="486009"/>
            <a:ext cx="8555392" cy="6026445"/>
            <a:chOff x="592182" y="397247"/>
            <a:chExt cx="8555392" cy="6026445"/>
          </a:xfrm>
        </p:grpSpPr>
        <p:sp>
          <p:nvSpPr>
            <p:cNvPr id="4" name="CuadroTexto 3"/>
            <p:cNvSpPr txBox="1"/>
            <p:nvPr/>
          </p:nvSpPr>
          <p:spPr>
            <a:xfrm>
              <a:off x="4945958" y="397247"/>
              <a:ext cx="36528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>
                  <a:solidFill>
                    <a:srgbClr val="800000"/>
                  </a:solidFill>
                  <a:latin typeface="Gotham-Bold"/>
                  <a:cs typeface="Gotham-Bold"/>
                </a:rPr>
                <a:t>ORGANIGRAMA</a:t>
              </a:r>
            </a:p>
          </p:txBody>
        </p:sp>
        <p:sp>
          <p:nvSpPr>
            <p:cNvPr id="5" name="CuadroTexto 4"/>
            <p:cNvSpPr txBox="1"/>
            <p:nvPr/>
          </p:nvSpPr>
          <p:spPr>
            <a:xfrm>
              <a:off x="4224787" y="659407"/>
              <a:ext cx="492278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otham-Book"/>
                  <a:cs typeface="Gotham-Book"/>
                </a:rPr>
                <a:t>Coordinación de Transparencia y Acceso a la Información Pública</a:t>
              </a:r>
              <a:endParaRPr lang="es-ES_tradnl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endParaRPr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172DE8F2-8AC6-40A7-B2BC-1777DA3824B9}"/>
                </a:ext>
              </a:extLst>
            </p:cNvPr>
            <p:cNvSpPr/>
            <p:nvPr/>
          </p:nvSpPr>
          <p:spPr>
            <a:xfrm>
              <a:off x="3849436" y="1989906"/>
              <a:ext cx="397127" cy="175139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96825" y="0"/>
                  </a:moveTo>
                  <a:lnTo>
                    <a:pt x="396825" y="1604161"/>
                  </a:lnTo>
                  <a:lnTo>
                    <a:pt x="0" y="1604161"/>
                  </a:lnTo>
                </a:path>
              </a:pathLst>
            </a:custGeom>
            <a:noFill/>
            <a:ln>
              <a:solidFill>
                <a:srgbClr val="7F7F7F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5AC0D411-5EF4-4EA7-8CC7-C9EA194415CB}"/>
                </a:ext>
              </a:extLst>
            </p:cNvPr>
            <p:cNvSpPr/>
            <p:nvPr/>
          </p:nvSpPr>
          <p:spPr>
            <a:xfrm>
              <a:off x="3455973" y="2571999"/>
              <a:ext cx="790288" cy="282056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90288" y="0"/>
                  </a:moveTo>
                  <a:lnTo>
                    <a:pt x="790288" y="2650026"/>
                  </a:lnTo>
                  <a:lnTo>
                    <a:pt x="0" y="2650026"/>
                  </a:lnTo>
                  <a:lnTo>
                    <a:pt x="0" y="2820567"/>
                  </a:lnTo>
                </a:path>
              </a:pathLst>
            </a:cu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orma libre: forma 16">
              <a:extLst>
                <a:ext uri="{FF2B5EF4-FFF2-40B4-BE49-F238E27FC236}">
                  <a16:creationId xmlns:a16="http://schemas.microsoft.com/office/drawing/2014/main" id="{FA159861-F7D0-487E-B6F3-94F33E555330}"/>
                </a:ext>
              </a:extLst>
            </p:cNvPr>
            <p:cNvSpPr/>
            <p:nvPr/>
          </p:nvSpPr>
          <p:spPr>
            <a:xfrm>
              <a:off x="4246262" y="2563161"/>
              <a:ext cx="3711216" cy="282790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657361"/>
                  </a:lnTo>
                  <a:lnTo>
                    <a:pt x="3711216" y="2657361"/>
                  </a:lnTo>
                  <a:lnTo>
                    <a:pt x="3711216" y="2827902"/>
                  </a:ln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orma libre: forma 18">
              <a:extLst>
                <a:ext uri="{FF2B5EF4-FFF2-40B4-BE49-F238E27FC236}">
                  <a16:creationId xmlns:a16="http://schemas.microsoft.com/office/drawing/2014/main" id="{37D6D3F8-404C-4E0E-B585-2BC18415663E}"/>
                </a:ext>
              </a:extLst>
            </p:cNvPr>
            <p:cNvSpPr/>
            <p:nvPr/>
          </p:nvSpPr>
          <p:spPr>
            <a:xfrm>
              <a:off x="4246563" y="2591760"/>
              <a:ext cx="1778938" cy="279048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619947"/>
                  </a:lnTo>
                  <a:lnTo>
                    <a:pt x="2049956" y="2619947"/>
                  </a:lnTo>
                  <a:lnTo>
                    <a:pt x="2049956" y="2790489"/>
                  </a:lnTo>
                </a:path>
              </a:pathLst>
            </a:custGeom>
            <a:noFill/>
            <a:ln>
              <a:solidFill>
                <a:srgbClr val="7F7F7F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s-MX" dirty="0"/>
            </a:p>
          </p:txBody>
        </p:sp>
        <p:sp>
          <p:nvSpPr>
            <p:cNvPr id="21" name="Forma libre: forma 20">
              <a:extLst>
                <a:ext uri="{FF2B5EF4-FFF2-40B4-BE49-F238E27FC236}">
                  <a16:creationId xmlns:a16="http://schemas.microsoft.com/office/drawing/2014/main" id="{17FE59F5-9538-40EA-9F33-138DA282219D}"/>
                </a:ext>
              </a:extLst>
            </p:cNvPr>
            <p:cNvSpPr/>
            <p:nvPr/>
          </p:nvSpPr>
          <p:spPr>
            <a:xfrm>
              <a:off x="1401172" y="2604034"/>
              <a:ext cx="2852248" cy="381965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852248" y="0"/>
                  </a:moveTo>
                  <a:lnTo>
                    <a:pt x="2852248" y="2616139"/>
                  </a:lnTo>
                  <a:lnTo>
                    <a:pt x="0" y="2616139"/>
                  </a:lnTo>
                  <a:lnTo>
                    <a:pt x="0" y="2786680"/>
                  </a:lnTo>
                </a:path>
              </a:pathLst>
            </a:custGeom>
            <a:noFill/>
            <a:ln>
              <a:solidFill>
                <a:srgbClr val="7F7F7F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E8D68631-E57D-486E-B848-FADB4E8902C1}"/>
                </a:ext>
              </a:extLst>
            </p:cNvPr>
            <p:cNvSpPr/>
            <p:nvPr/>
          </p:nvSpPr>
          <p:spPr>
            <a:xfrm>
              <a:off x="1946503" y="1132008"/>
              <a:ext cx="4599517" cy="857898"/>
            </a:xfrm>
            <a:custGeom>
              <a:avLst/>
              <a:gdLst>
                <a:gd name="connsiteX0" fmla="*/ 0 w 4599517"/>
                <a:gd name="connsiteY0" fmla="*/ 0 h 1152372"/>
                <a:gd name="connsiteX1" fmla="*/ 4599517 w 4599517"/>
                <a:gd name="connsiteY1" fmla="*/ 0 h 1152372"/>
                <a:gd name="connsiteX2" fmla="*/ 4599517 w 4599517"/>
                <a:gd name="connsiteY2" fmla="*/ 1152372 h 1152372"/>
                <a:gd name="connsiteX3" fmla="*/ 0 w 4599517"/>
                <a:gd name="connsiteY3" fmla="*/ 1152372 h 1152372"/>
                <a:gd name="connsiteX4" fmla="*/ 0 w 4599517"/>
                <a:gd name="connsiteY4" fmla="*/ 0 h 1152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99517" h="1152372">
                  <a:moveTo>
                    <a:pt x="0" y="0"/>
                  </a:moveTo>
                  <a:lnTo>
                    <a:pt x="4599517" y="0"/>
                  </a:lnTo>
                  <a:lnTo>
                    <a:pt x="4599517" y="1152372"/>
                  </a:lnTo>
                  <a:lnTo>
                    <a:pt x="0" y="115237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8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900" b="1" kern="1200" dirty="0">
                  <a:solidFill>
                    <a:srgbClr val="404040"/>
                  </a:solidFill>
                  <a:effectLst/>
                  <a:latin typeface="+mn-lt"/>
                  <a:ea typeface="+mn-ea"/>
                  <a:cs typeface="+mn-cs"/>
                </a:rPr>
                <a:t>Coordinador de Transparencia y Acceso a la Información Pública</a:t>
              </a:r>
              <a:endParaRPr lang="es-MX" sz="900" b="1" kern="1200" dirty="0">
                <a:solidFill>
                  <a:srgbClr val="404040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900" b="0" kern="1200" dirty="0">
                  <a:solidFill>
                    <a:srgbClr val="404040"/>
                  </a:solidFill>
                  <a:effectLst/>
                  <a:latin typeface="+mn-lt"/>
                  <a:ea typeface="+mn-ea"/>
                  <a:cs typeface="+mn-cs"/>
                </a:rPr>
                <a:t>Lic. Homero Aparicio Brown</a:t>
              </a:r>
              <a:endParaRPr lang="es-MX" sz="900" kern="1200" dirty="0">
                <a:solidFill>
                  <a:srgbClr val="404040"/>
                </a:solidFill>
              </a:endParaRPr>
            </a:p>
          </p:txBody>
        </p:sp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0B142D65-45A8-4DEC-B918-FB2D8D53AD98}"/>
                </a:ext>
              </a:extLst>
            </p:cNvPr>
            <p:cNvSpPr/>
            <p:nvPr/>
          </p:nvSpPr>
          <p:spPr>
            <a:xfrm>
              <a:off x="592182" y="5403619"/>
              <a:ext cx="1553500" cy="926032"/>
            </a:xfrm>
            <a:custGeom>
              <a:avLst/>
              <a:gdLst>
                <a:gd name="connsiteX0" fmla="*/ 0 w 1899749"/>
                <a:gd name="connsiteY0" fmla="*/ 0 h 1388880"/>
                <a:gd name="connsiteX1" fmla="*/ 1899749 w 1899749"/>
                <a:gd name="connsiteY1" fmla="*/ 0 h 1388880"/>
                <a:gd name="connsiteX2" fmla="*/ 1899749 w 1899749"/>
                <a:gd name="connsiteY2" fmla="*/ 1388880 h 1388880"/>
                <a:gd name="connsiteX3" fmla="*/ 0 w 1899749"/>
                <a:gd name="connsiteY3" fmla="*/ 1388880 h 1388880"/>
                <a:gd name="connsiteX4" fmla="*/ 0 w 1899749"/>
                <a:gd name="connsiteY4" fmla="*/ 0 h 1388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9749" h="1388880">
                  <a:moveTo>
                    <a:pt x="0" y="0"/>
                  </a:moveTo>
                  <a:lnTo>
                    <a:pt x="1899749" y="0"/>
                  </a:lnTo>
                  <a:lnTo>
                    <a:pt x="1899749" y="1388880"/>
                  </a:lnTo>
                  <a:lnTo>
                    <a:pt x="0" y="138888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900" b="1" kern="1200" dirty="0">
                  <a:solidFill>
                    <a:srgbClr val="404040"/>
                  </a:solidFill>
                  <a:effectLst/>
                  <a:latin typeface="+mn-lt"/>
                  <a:ea typeface="+mn-ea"/>
                  <a:cs typeface="+mn-cs"/>
                </a:rPr>
                <a:t>Departamento Jurídico</a:t>
              </a:r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900" b="0" kern="1200" dirty="0">
                  <a:solidFill>
                    <a:srgbClr val="404040"/>
                  </a:solidFill>
                  <a:effectLst/>
                  <a:latin typeface="+mn-lt"/>
                  <a:ea typeface="+mn-ea"/>
                  <a:cs typeface="+mn-cs"/>
                </a:rPr>
                <a:t>Lic. Benjamín Canúl Salvador</a:t>
              </a:r>
              <a:endParaRPr lang="es-MX" sz="900" kern="1200" dirty="0">
                <a:solidFill>
                  <a:srgbClr val="404040"/>
                </a:solidFill>
              </a:endParaRPr>
            </a:p>
          </p:txBody>
        </p:sp>
        <p:sp>
          <p:nvSpPr>
            <p:cNvPr id="24" name="Forma libre: forma 23">
              <a:extLst>
                <a:ext uri="{FF2B5EF4-FFF2-40B4-BE49-F238E27FC236}">
                  <a16:creationId xmlns:a16="http://schemas.microsoft.com/office/drawing/2014/main" id="{1BB97C50-457E-4793-BE88-07C65C9CDB28}"/>
                </a:ext>
              </a:extLst>
            </p:cNvPr>
            <p:cNvSpPr/>
            <p:nvPr/>
          </p:nvSpPr>
          <p:spPr>
            <a:xfrm>
              <a:off x="5597194" y="5407999"/>
              <a:ext cx="1418904" cy="921651"/>
            </a:xfrm>
            <a:custGeom>
              <a:avLst/>
              <a:gdLst>
                <a:gd name="connsiteX0" fmla="*/ 0 w 1735153"/>
                <a:gd name="connsiteY0" fmla="*/ 0 h 1385072"/>
                <a:gd name="connsiteX1" fmla="*/ 1735153 w 1735153"/>
                <a:gd name="connsiteY1" fmla="*/ 0 h 1385072"/>
                <a:gd name="connsiteX2" fmla="*/ 1735153 w 1735153"/>
                <a:gd name="connsiteY2" fmla="*/ 1385072 h 1385072"/>
                <a:gd name="connsiteX3" fmla="*/ 0 w 1735153"/>
                <a:gd name="connsiteY3" fmla="*/ 1385072 h 1385072"/>
                <a:gd name="connsiteX4" fmla="*/ 0 w 1735153"/>
                <a:gd name="connsiteY4" fmla="*/ 0 h 138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5153" h="1385072">
                  <a:moveTo>
                    <a:pt x="0" y="0"/>
                  </a:moveTo>
                  <a:lnTo>
                    <a:pt x="1735153" y="0"/>
                  </a:lnTo>
                  <a:lnTo>
                    <a:pt x="1735153" y="1385072"/>
                  </a:lnTo>
                  <a:lnTo>
                    <a:pt x="0" y="1385072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900" b="1" kern="1200" dirty="0">
                  <a:solidFill>
                    <a:srgbClr val="404040"/>
                  </a:solidFill>
                  <a:effectLst/>
                  <a:latin typeface="+mn-lt"/>
                  <a:ea typeface="+mn-ea"/>
                  <a:cs typeface="+mn-cs"/>
                </a:rPr>
                <a:t>Departamento Estadística e Informática</a:t>
              </a:r>
            </a:p>
          </p:txBody>
        </p:sp>
        <p:sp>
          <p:nvSpPr>
            <p:cNvPr id="25" name="Forma libre: forma 24">
              <a:extLst>
                <a:ext uri="{FF2B5EF4-FFF2-40B4-BE49-F238E27FC236}">
                  <a16:creationId xmlns:a16="http://schemas.microsoft.com/office/drawing/2014/main" id="{8BABB534-5E4E-4898-B086-75AE3D40B640}"/>
                </a:ext>
              </a:extLst>
            </p:cNvPr>
            <p:cNvSpPr/>
            <p:nvPr/>
          </p:nvSpPr>
          <p:spPr>
            <a:xfrm>
              <a:off x="7233030" y="5392566"/>
              <a:ext cx="1484768" cy="921947"/>
            </a:xfrm>
            <a:custGeom>
              <a:avLst/>
              <a:gdLst>
                <a:gd name="connsiteX0" fmla="*/ 0 w 1815697"/>
                <a:gd name="connsiteY0" fmla="*/ 0 h 1347658"/>
                <a:gd name="connsiteX1" fmla="*/ 1815697 w 1815697"/>
                <a:gd name="connsiteY1" fmla="*/ 0 h 1347658"/>
                <a:gd name="connsiteX2" fmla="*/ 1815697 w 1815697"/>
                <a:gd name="connsiteY2" fmla="*/ 1347658 h 1347658"/>
                <a:gd name="connsiteX3" fmla="*/ 0 w 1815697"/>
                <a:gd name="connsiteY3" fmla="*/ 1347658 h 1347658"/>
                <a:gd name="connsiteX4" fmla="*/ 0 w 1815697"/>
                <a:gd name="connsiteY4" fmla="*/ 0 h 1347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5697" h="1347658">
                  <a:moveTo>
                    <a:pt x="0" y="0"/>
                  </a:moveTo>
                  <a:lnTo>
                    <a:pt x="1815697" y="0"/>
                  </a:lnTo>
                  <a:lnTo>
                    <a:pt x="1815697" y="1347658"/>
                  </a:lnTo>
                  <a:lnTo>
                    <a:pt x="0" y="134765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900" b="1" kern="1200" dirty="0">
                  <a:solidFill>
                    <a:srgbClr val="404040"/>
                  </a:solidFill>
                  <a:effectLst/>
                  <a:latin typeface="+mn-lt"/>
                  <a:ea typeface="+mn-ea"/>
                  <a:cs typeface="+mn-cs"/>
                </a:rPr>
                <a:t>Departamento de Difusión</a:t>
              </a:r>
            </a:p>
          </p:txBody>
        </p:sp>
        <p:sp>
          <p:nvSpPr>
            <p:cNvPr id="26" name="Forma libre: forma 25">
              <a:extLst>
                <a:ext uri="{FF2B5EF4-FFF2-40B4-BE49-F238E27FC236}">
                  <a16:creationId xmlns:a16="http://schemas.microsoft.com/office/drawing/2014/main" id="{C5DD8776-1E97-4672-B5D8-622525815D86}"/>
                </a:ext>
              </a:extLst>
            </p:cNvPr>
            <p:cNvSpPr/>
            <p:nvPr/>
          </p:nvSpPr>
          <p:spPr>
            <a:xfrm>
              <a:off x="2676329" y="5402686"/>
              <a:ext cx="1589228" cy="926964"/>
            </a:xfrm>
            <a:custGeom>
              <a:avLst/>
              <a:gdLst>
                <a:gd name="connsiteX0" fmla="*/ 0 w 1943440"/>
                <a:gd name="connsiteY0" fmla="*/ 0 h 1354991"/>
                <a:gd name="connsiteX1" fmla="*/ 1943440 w 1943440"/>
                <a:gd name="connsiteY1" fmla="*/ 0 h 1354991"/>
                <a:gd name="connsiteX2" fmla="*/ 1943440 w 1943440"/>
                <a:gd name="connsiteY2" fmla="*/ 1354991 h 1354991"/>
                <a:gd name="connsiteX3" fmla="*/ 0 w 1943440"/>
                <a:gd name="connsiteY3" fmla="*/ 1354991 h 1354991"/>
                <a:gd name="connsiteX4" fmla="*/ 0 w 1943440"/>
                <a:gd name="connsiteY4" fmla="*/ 0 h 135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3440" h="1354991">
                  <a:moveTo>
                    <a:pt x="0" y="0"/>
                  </a:moveTo>
                  <a:lnTo>
                    <a:pt x="1943440" y="0"/>
                  </a:lnTo>
                  <a:lnTo>
                    <a:pt x="1943440" y="1354991"/>
                  </a:lnTo>
                  <a:lnTo>
                    <a:pt x="0" y="1354991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900" b="1" kern="1200" dirty="0">
                  <a:solidFill>
                    <a:srgbClr val="404040"/>
                  </a:solidFill>
                  <a:effectLst/>
                  <a:latin typeface="+mn-lt"/>
                  <a:ea typeface="+mn-ea"/>
                  <a:cs typeface="+mn-cs"/>
                </a:rPr>
                <a:t>Departamento de Atención al Público</a:t>
              </a:r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900" b="0" kern="1200" dirty="0">
                  <a:solidFill>
                    <a:srgbClr val="404040"/>
                  </a:solidFill>
                </a:rPr>
                <a:t>M.D. Moisés Acosta García</a:t>
              </a:r>
              <a:endParaRPr lang="es-MX" sz="900" kern="1200" dirty="0">
                <a:solidFill>
                  <a:srgbClr val="404040"/>
                </a:solidFill>
              </a:endParaRPr>
            </a:p>
          </p:txBody>
        </p:sp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80F4D51D-C459-40F1-8B1E-D2F99022ED7C}"/>
                </a:ext>
              </a:extLst>
            </p:cNvPr>
            <p:cNvSpPr/>
            <p:nvPr/>
          </p:nvSpPr>
          <p:spPr>
            <a:xfrm>
              <a:off x="2368731" y="3109092"/>
              <a:ext cx="1480704" cy="1264426"/>
            </a:xfrm>
            <a:custGeom>
              <a:avLst/>
              <a:gdLst>
                <a:gd name="connsiteX0" fmla="*/ 0 w 2096489"/>
                <a:gd name="connsiteY0" fmla="*/ 0 h 1264426"/>
                <a:gd name="connsiteX1" fmla="*/ 2096489 w 2096489"/>
                <a:gd name="connsiteY1" fmla="*/ 0 h 1264426"/>
                <a:gd name="connsiteX2" fmla="*/ 2096489 w 2096489"/>
                <a:gd name="connsiteY2" fmla="*/ 1264426 h 1264426"/>
                <a:gd name="connsiteX3" fmla="*/ 0 w 2096489"/>
                <a:gd name="connsiteY3" fmla="*/ 1264426 h 1264426"/>
                <a:gd name="connsiteX4" fmla="*/ 0 w 2096489"/>
                <a:gd name="connsiteY4" fmla="*/ 0 h 126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6489" h="1264426">
                  <a:moveTo>
                    <a:pt x="0" y="0"/>
                  </a:moveTo>
                  <a:lnTo>
                    <a:pt x="2096489" y="0"/>
                  </a:lnTo>
                  <a:lnTo>
                    <a:pt x="2096489" y="1264426"/>
                  </a:lnTo>
                  <a:lnTo>
                    <a:pt x="0" y="1264426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900" b="1" dirty="0">
                  <a:solidFill>
                    <a:srgbClr val="404040"/>
                  </a:solidFill>
                </a:rPr>
                <a:t>Subc</a:t>
              </a:r>
              <a:r>
                <a:rPr lang="es-ES" sz="900" b="1" kern="1200" dirty="0">
                  <a:solidFill>
                    <a:srgbClr val="404040"/>
                  </a:solidFill>
                  <a:effectLst/>
                  <a:latin typeface="+mn-lt"/>
                  <a:ea typeface="+mn-ea"/>
                  <a:cs typeface="+mn-cs"/>
                </a:rPr>
                <a:t>oordinación de Archivo Municipal</a:t>
              </a:r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900" dirty="0">
                  <a:solidFill>
                    <a:srgbClr val="404040"/>
                  </a:solidFill>
                </a:rPr>
                <a:t>Lic. Benjamín Adolfo Dueñas Landero</a:t>
              </a:r>
              <a:endParaRPr lang="es-MX" sz="900" kern="1200" dirty="0">
                <a:solidFill>
                  <a:srgbClr val="404040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4411FF73-DDA1-4464-87D3-C044ABA09C5A}"/>
                </a:ext>
              </a:extLst>
            </p:cNvPr>
            <p:cNvSpPr txBox="1"/>
            <p:nvPr/>
          </p:nvSpPr>
          <p:spPr>
            <a:xfrm>
              <a:off x="731521" y="2246809"/>
              <a:ext cx="1114697" cy="3416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>
                  <a:solidFill>
                    <a:srgbClr val="404040"/>
                  </a:solidFill>
                </a:rPr>
                <a:t>Departamento de Correspondencia</a:t>
              </a:r>
              <a:endParaRPr lang="es-MX" sz="900" b="1" dirty="0">
                <a:solidFill>
                  <a:srgbClr val="404040"/>
                </a:solidFill>
              </a:endParaRP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475B4457-4203-4B5E-8BB2-A97607B253A9}"/>
                </a:ext>
              </a:extLst>
            </p:cNvPr>
            <p:cNvSpPr txBox="1"/>
            <p:nvPr/>
          </p:nvSpPr>
          <p:spPr>
            <a:xfrm>
              <a:off x="731522" y="3019417"/>
              <a:ext cx="1114697" cy="3416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>
                  <a:solidFill>
                    <a:srgbClr val="404040"/>
                  </a:solidFill>
                </a:rPr>
                <a:t>Departamento de Archivo de Trámite</a:t>
              </a:r>
              <a:endParaRPr lang="es-MX" sz="900" b="1" dirty="0">
                <a:solidFill>
                  <a:srgbClr val="404040"/>
                </a:solidFill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9D409C69-32BF-41E8-8FDC-FE5556BF2140}"/>
                </a:ext>
              </a:extLst>
            </p:cNvPr>
            <p:cNvSpPr txBox="1"/>
            <p:nvPr/>
          </p:nvSpPr>
          <p:spPr>
            <a:xfrm>
              <a:off x="748937" y="3741672"/>
              <a:ext cx="1114697" cy="46628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>
                  <a:solidFill>
                    <a:srgbClr val="404040"/>
                  </a:solidFill>
                </a:rPr>
                <a:t>Departamento de Archivo de Concentración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F4D7E290-4638-4ACA-A6CD-F23D8858B2CA}"/>
                </a:ext>
              </a:extLst>
            </p:cNvPr>
            <p:cNvSpPr/>
            <p:nvPr/>
          </p:nvSpPr>
          <p:spPr>
            <a:xfrm>
              <a:off x="600893" y="2104118"/>
              <a:ext cx="1384664" cy="627016"/>
            </a:xfrm>
            <a:prstGeom prst="rect">
              <a:avLst/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C37E12BF-D258-4D41-B1FD-C92C25AD6313}"/>
                </a:ext>
              </a:extLst>
            </p:cNvPr>
            <p:cNvSpPr/>
            <p:nvPr/>
          </p:nvSpPr>
          <p:spPr>
            <a:xfrm>
              <a:off x="596537" y="2872216"/>
              <a:ext cx="1384664" cy="627016"/>
            </a:xfrm>
            <a:prstGeom prst="rect">
              <a:avLst/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2AA8F4CD-1EEC-4442-B93F-AC12CC54EDCC}"/>
                </a:ext>
              </a:extLst>
            </p:cNvPr>
            <p:cNvSpPr/>
            <p:nvPr/>
          </p:nvSpPr>
          <p:spPr>
            <a:xfrm>
              <a:off x="596537" y="3610324"/>
              <a:ext cx="1384664" cy="627016"/>
            </a:xfrm>
            <a:prstGeom prst="rect">
              <a:avLst/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AB57DF3F-A8C2-4AA0-9E2A-E0BDB38407FB}"/>
                </a:ext>
              </a:extLst>
            </p:cNvPr>
            <p:cNvSpPr txBox="1"/>
            <p:nvPr/>
          </p:nvSpPr>
          <p:spPr>
            <a:xfrm>
              <a:off x="674910" y="4468839"/>
              <a:ext cx="1232263" cy="3416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>
                  <a:solidFill>
                    <a:srgbClr val="404040"/>
                  </a:solidFill>
                </a:rPr>
                <a:t>Departamento de Archivo Histórico</a:t>
              </a: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D2A2E7F6-B949-4489-8A62-4F2764869C53}"/>
                </a:ext>
              </a:extLst>
            </p:cNvPr>
            <p:cNvSpPr/>
            <p:nvPr/>
          </p:nvSpPr>
          <p:spPr>
            <a:xfrm>
              <a:off x="592182" y="4337491"/>
              <a:ext cx="1384664" cy="627016"/>
            </a:xfrm>
            <a:prstGeom prst="rect">
              <a:avLst/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28C6C8F3-A302-4945-92BA-5941FAC838D9}"/>
                </a:ext>
              </a:extLst>
            </p:cNvPr>
            <p:cNvCxnSpPr>
              <a:cxnSpLocks/>
            </p:cNvCxnSpPr>
            <p:nvPr/>
          </p:nvCxnSpPr>
          <p:spPr>
            <a:xfrm>
              <a:off x="2203271" y="2325187"/>
              <a:ext cx="0" cy="229035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3CE45968-A0A9-42BD-963F-AB9593F67A62}"/>
                </a:ext>
              </a:extLst>
            </p:cNvPr>
            <p:cNvCxnSpPr/>
            <p:nvPr/>
          </p:nvCxnSpPr>
          <p:spPr>
            <a:xfrm flipH="1">
              <a:off x="1985557" y="4615542"/>
              <a:ext cx="21771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2CBE9091-8EC1-43F0-B8E8-234A4D456D50}"/>
                </a:ext>
              </a:extLst>
            </p:cNvPr>
            <p:cNvCxnSpPr/>
            <p:nvPr/>
          </p:nvCxnSpPr>
          <p:spPr>
            <a:xfrm flipH="1">
              <a:off x="1989908" y="3923214"/>
              <a:ext cx="21771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>
              <a:extLst>
                <a:ext uri="{FF2B5EF4-FFF2-40B4-BE49-F238E27FC236}">
                  <a16:creationId xmlns:a16="http://schemas.microsoft.com/office/drawing/2014/main" id="{5888427D-2BFE-4ADE-8156-77330EF30FBB}"/>
                </a:ext>
              </a:extLst>
            </p:cNvPr>
            <p:cNvCxnSpPr/>
            <p:nvPr/>
          </p:nvCxnSpPr>
          <p:spPr>
            <a:xfrm flipH="1">
              <a:off x="1976839" y="3196047"/>
              <a:ext cx="21771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>
              <a:extLst>
                <a:ext uri="{FF2B5EF4-FFF2-40B4-BE49-F238E27FC236}">
                  <a16:creationId xmlns:a16="http://schemas.microsoft.com/office/drawing/2014/main" id="{D1BC6A2C-2F07-4AFA-96DD-DDBFF0EC17F5}"/>
                </a:ext>
              </a:extLst>
            </p:cNvPr>
            <p:cNvCxnSpPr/>
            <p:nvPr/>
          </p:nvCxnSpPr>
          <p:spPr>
            <a:xfrm flipH="1">
              <a:off x="1976842" y="2333891"/>
              <a:ext cx="21771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>
              <a:extLst>
                <a:ext uri="{FF2B5EF4-FFF2-40B4-BE49-F238E27FC236}">
                  <a16:creationId xmlns:a16="http://schemas.microsoft.com/office/drawing/2014/main" id="{171331F6-364D-4AE5-B10F-7BAB0F138D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07622" y="3579228"/>
              <a:ext cx="161109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orma libre: forma 34">
              <a:extLst>
                <a:ext uri="{FF2B5EF4-FFF2-40B4-BE49-F238E27FC236}">
                  <a16:creationId xmlns:a16="http://schemas.microsoft.com/office/drawing/2014/main" id="{F14D7E26-628A-472F-87E3-1C2731FA93E8}"/>
                </a:ext>
              </a:extLst>
            </p:cNvPr>
            <p:cNvSpPr/>
            <p:nvPr/>
          </p:nvSpPr>
          <p:spPr>
            <a:xfrm>
              <a:off x="4659692" y="3204888"/>
              <a:ext cx="1484768" cy="921947"/>
            </a:xfrm>
            <a:custGeom>
              <a:avLst/>
              <a:gdLst>
                <a:gd name="connsiteX0" fmla="*/ 0 w 1815697"/>
                <a:gd name="connsiteY0" fmla="*/ 0 h 1347658"/>
                <a:gd name="connsiteX1" fmla="*/ 1815697 w 1815697"/>
                <a:gd name="connsiteY1" fmla="*/ 0 h 1347658"/>
                <a:gd name="connsiteX2" fmla="*/ 1815697 w 1815697"/>
                <a:gd name="connsiteY2" fmla="*/ 1347658 h 1347658"/>
                <a:gd name="connsiteX3" fmla="*/ 0 w 1815697"/>
                <a:gd name="connsiteY3" fmla="*/ 1347658 h 1347658"/>
                <a:gd name="connsiteX4" fmla="*/ 0 w 1815697"/>
                <a:gd name="connsiteY4" fmla="*/ 0 h 1347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5697" h="1347658">
                  <a:moveTo>
                    <a:pt x="0" y="0"/>
                  </a:moveTo>
                  <a:lnTo>
                    <a:pt x="1815697" y="0"/>
                  </a:lnTo>
                  <a:lnTo>
                    <a:pt x="1815697" y="1347658"/>
                  </a:lnTo>
                  <a:lnTo>
                    <a:pt x="0" y="134765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900" b="1" kern="1200" dirty="0">
                  <a:solidFill>
                    <a:srgbClr val="404040"/>
                  </a:solidFill>
                  <a:effectLst/>
                  <a:latin typeface="+mn-lt"/>
                  <a:ea typeface="+mn-ea"/>
                  <a:cs typeface="+mn-cs"/>
                </a:rPr>
                <a:t>Unidad de Enlace de Mejora Regulatoria</a:t>
              </a:r>
            </a:p>
          </p:txBody>
        </p:sp>
        <p:sp>
          <p:nvSpPr>
            <p:cNvPr id="38" name="Forma libre: forma 37">
              <a:extLst>
                <a:ext uri="{FF2B5EF4-FFF2-40B4-BE49-F238E27FC236}">
                  <a16:creationId xmlns:a16="http://schemas.microsoft.com/office/drawing/2014/main" id="{E0A2A37D-BC29-49B7-9A7F-3506C5FEF198}"/>
                </a:ext>
              </a:extLst>
            </p:cNvPr>
            <p:cNvSpPr/>
            <p:nvPr/>
          </p:nvSpPr>
          <p:spPr>
            <a:xfrm>
              <a:off x="7330668" y="1259803"/>
              <a:ext cx="1484768" cy="921947"/>
            </a:xfrm>
            <a:custGeom>
              <a:avLst/>
              <a:gdLst>
                <a:gd name="connsiteX0" fmla="*/ 0 w 1815697"/>
                <a:gd name="connsiteY0" fmla="*/ 0 h 1347658"/>
                <a:gd name="connsiteX1" fmla="*/ 1815697 w 1815697"/>
                <a:gd name="connsiteY1" fmla="*/ 0 h 1347658"/>
                <a:gd name="connsiteX2" fmla="*/ 1815697 w 1815697"/>
                <a:gd name="connsiteY2" fmla="*/ 1347658 h 1347658"/>
                <a:gd name="connsiteX3" fmla="*/ 0 w 1815697"/>
                <a:gd name="connsiteY3" fmla="*/ 1347658 h 1347658"/>
                <a:gd name="connsiteX4" fmla="*/ 0 w 1815697"/>
                <a:gd name="connsiteY4" fmla="*/ 0 h 1347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5697" h="1347658">
                  <a:moveTo>
                    <a:pt x="0" y="0"/>
                  </a:moveTo>
                  <a:lnTo>
                    <a:pt x="1815697" y="0"/>
                  </a:lnTo>
                  <a:lnTo>
                    <a:pt x="1815697" y="1347658"/>
                  </a:lnTo>
                  <a:lnTo>
                    <a:pt x="0" y="134765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900" b="1" kern="1200" dirty="0">
                  <a:solidFill>
                    <a:srgbClr val="404040"/>
                  </a:solidFill>
                  <a:effectLst/>
                  <a:latin typeface="+mn-lt"/>
                  <a:ea typeface="+mn-ea"/>
                  <a:cs typeface="+mn-cs"/>
                </a:rPr>
                <a:t>Comité de Transparencia</a:t>
              </a:r>
            </a:p>
          </p:txBody>
        </p: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D97B0F47-D01F-4853-B8F1-1C18D337B7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65557" y="3584556"/>
              <a:ext cx="40847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14110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4111</TotalTime>
  <Words>86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Gotham-Bold</vt:lpstr>
      <vt:lpstr>Gotham-Book</vt:lpstr>
      <vt:lpstr>Tema de Office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Karina</cp:lastModifiedBy>
  <cp:revision>28</cp:revision>
  <cp:lastPrinted>2019-12-30T21:44:50Z</cp:lastPrinted>
  <dcterms:created xsi:type="dcterms:W3CDTF">2018-11-08T14:50:53Z</dcterms:created>
  <dcterms:modified xsi:type="dcterms:W3CDTF">2020-04-30T21:51:38Z</dcterms:modified>
</cp:coreProperties>
</file>